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6858000" cx="12192000"/>
  <p:notesSz cx="6858000" cy="9144000"/>
  <p:embeddedFontLst>
    <p:embeddedFont>
      <p:font typeface="Robo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6.xml"/><Relationship Id="rId63" Type="http://schemas.openxmlformats.org/officeDocument/2006/relationships/font" Target="fonts/Robot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Usually smaller receptive fields, can overlap some</a:t>
            </a:r>
            <a:endParaRPr/>
          </a:p>
        </p:txBody>
      </p:sp>
      <p:sp>
        <p:nvSpPr>
          <p:cNvPr id="327" name="Google Shape;32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2015 - Ensemble of Residual Networks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Reaching human levels of discrimination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2016 – down to 3.0% with ensemble, but not a new model (boring?) – No new major architectures, reaching Bayes limit, Interest waned and many main competitors had moved on</a:t>
            </a:r>
            <a:endParaRPr/>
          </a:p>
        </p:txBody>
      </p:sp>
      <p:sp>
        <p:nvSpPr>
          <p:cNvPr id="351" name="Google Shape;351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Relationship Id="rId4" Type="http://schemas.openxmlformats.org/officeDocument/2006/relationships/image" Target="../media/image2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635430" y="348712"/>
            <a:ext cx="1099604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Deep Learning for Segmentation of 3D Cryo-EM Images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cryo-em"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258" y="2156211"/>
            <a:ext cx="4403195" cy="2821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eural network" id="90" name="Google Shape;9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8828" y="2385865"/>
            <a:ext cx="4863951" cy="259165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4672616" y="5734775"/>
            <a:ext cx="40390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By: Devin Haslam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Jing He (Advisor)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Reasons for solving proteins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The dynamic process of life maintenance, replication, defense and reproduction are carried out by proteins.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have cancer, why we grow old, why we get sick, why life as we know it has evolved in this way and on this planet.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Solutions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SSE Tracer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986693" y="1825625"/>
            <a:ext cx="401393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Disadvantages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parameters need tuning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work for all proteins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Poor general accuracy</a:t>
            </a:r>
            <a:endParaRPr/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7325" y="1525076"/>
            <a:ext cx="5591175" cy="491079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/>
          <p:nvPr/>
        </p:nvSpPr>
        <p:spPr>
          <a:xfrm>
            <a:off x="7350619" y="6449801"/>
            <a:ext cx="25058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http://www.cs.odu.edu/~bioinfo/SSETracer/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Deep Learning Method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301" y="1737856"/>
            <a:ext cx="7929562" cy="4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253268" y="1825625"/>
            <a:ext cx="401393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Disadvantages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simulated data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reproducible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complicated architecture </a:t>
            </a:r>
            <a:endParaRPr/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Voltrac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 external file that holds a picture, illustration, etc.&#10;Object name is nihms343014f1.jpg"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907" y="1627857"/>
            <a:ext cx="9168186" cy="29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7286625" y="5452319"/>
            <a:ext cx="6096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https://www.ncbi.nlm.nih.gov/pmc/articles/PMC3288247/figure/F1/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642882" y="4998196"/>
            <a:ext cx="4013932" cy="2110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Disadvantages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Partially automatic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for helix detection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</a:t>
            </a:r>
            <a:endParaRPr/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used</a:t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3292" y="2611316"/>
            <a:ext cx="5491809" cy="148736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 Data Bank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Resolution 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(5-10 angstroms)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7776553" y="4233618"/>
            <a:ext cx="14221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https://www.rcsb.org/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Resolution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11677" l="21338" r="23661" t="4637"/>
          <a:stretch/>
        </p:blipFill>
        <p:spPr>
          <a:xfrm>
            <a:off x="5099539" y="864946"/>
            <a:ext cx="5266592" cy="500831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1321654" y="1897956"/>
            <a:ext cx="364223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angstroms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Resolution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947" y="494503"/>
            <a:ext cx="5664820" cy="569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1321654" y="1897956"/>
            <a:ext cx="364223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angstroms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Resolution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1803" y="1477511"/>
            <a:ext cx="5622716" cy="472622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1235765" y="2103827"/>
            <a:ext cx="364223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angstroms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1"/>
          <p:cNvSpPr/>
          <p:nvPr/>
        </p:nvSpPr>
        <p:spPr>
          <a:xfrm rot="-10441410">
            <a:off x="7553405" y="3663891"/>
            <a:ext cx="2481943" cy="2088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10108096" y="3616676"/>
            <a:ext cx="13195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Helix</a:t>
            </a:r>
            <a:endParaRPr b="0" sz="44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1"/>
          <p:cNvSpPr/>
          <p:nvPr/>
        </p:nvSpPr>
        <p:spPr>
          <a:xfrm rot="-9651291">
            <a:off x="7285583" y="4503706"/>
            <a:ext cx="2481943" cy="2088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9290124" y="4944217"/>
            <a:ext cx="265322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Beta Sheet</a:t>
            </a:r>
            <a:endParaRPr b="0" sz="44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668215" y="1617785"/>
            <a:ext cx="10760418" cy="4907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Solutions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Discussion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 Comparison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668215" y="749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6471139" y="1600201"/>
            <a:ext cx="10499578" cy="490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 Resolution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1809" y="1690688"/>
            <a:ext cx="4895681" cy="499896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/>
          <p:nvPr/>
        </p:nvSpPr>
        <p:spPr>
          <a:xfrm rot="-192453">
            <a:off x="5760406" y="3085523"/>
            <a:ext cx="2481943" cy="2088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4368763" y="2805233"/>
            <a:ext cx="131959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Helix</a:t>
            </a:r>
            <a:endParaRPr b="0" sz="44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2"/>
          <p:cNvSpPr/>
          <p:nvPr/>
        </p:nvSpPr>
        <p:spPr>
          <a:xfrm rot="-1027023">
            <a:off x="6539443" y="4328663"/>
            <a:ext cx="2481943" cy="2088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4852544" y="4689219"/>
            <a:ext cx="265322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Beta Sheet</a:t>
            </a:r>
            <a:endParaRPr b="0" sz="44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996779" y="2089662"/>
            <a:ext cx="36422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6.8 angstroms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of the data	</a:t>
            </a: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variety of chain sizes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Variety of resolution located within a single map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quantifications for determining a resolution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Diversity of each protein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2563" y="1386609"/>
            <a:ext cx="7143750" cy="428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(x) = \frac{1}{1 + \mathrm e^{-x}} " id="253" name="Google Shape;25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4063" y="596034"/>
            <a:ext cx="1552575" cy="51752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http://upload.wikimedia.org/wikipedia/commons/thumb/8/88/Logistic-curve.svg/480px-Logistic-curve.svg.png" id="254" name="Google Shape;25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3000" y="362671"/>
            <a:ext cx="3048000" cy="202882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55" name="Google Shape;255;p35"/>
          <p:cNvSpPr txBox="1"/>
          <p:nvPr/>
        </p:nvSpPr>
        <p:spPr>
          <a:xfrm>
            <a:off x="3759201" y="2072408"/>
            <a:ext cx="569913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2.7</a:t>
            </a:r>
            <a:endParaRPr/>
          </a:p>
        </p:txBody>
      </p:sp>
      <p:sp>
        <p:nvSpPr>
          <p:cNvPr id="256" name="Google Shape;256;p35"/>
          <p:cNvSpPr txBox="1"/>
          <p:nvPr/>
        </p:nvSpPr>
        <p:spPr>
          <a:xfrm>
            <a:off x="3444876" y="3139208"/>
            <a:ext cx="671513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-8.6</a:t>
            </a:r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3441700" y="4286971"/>
            <a:ext cx="87788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0.002</a:t>
            </a:r>
            <a:endParaRPr/>
          </a:p>
        </p:txBody>
      </p:sp>
      <p:sp>
        <p:nvSpPr>
          <p:cNvPr id="258" name="Google Shape;258;p35"/>
          <p:cNvSpPr txBox="1"/>
          <p:nvPr/>
        </p:nvSpPr>
        <p:spPr>
          <a:xfrm>
            <a:off x="5581650" y="3142384"/>
            <a:ext cx="10287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259" name="Google Shape;259;p35"/>
          <p:cNvSpPr txBox="1"/>
          <p:nvPr/>
        </p:nvSpPr>
        <p:spPr>
          <a:xfrm>
            <a:off x="2012951" y="5439496"/>
            <a:ext cx="56832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1.4</a:t>
            </a:r>
            <a:endParaRPr/>
          </a:p>
        </p:txBody>
      </p:sp>
      <p:sp>
        <p:nvSpPr>
          <p:cNvPr id="260" name="Google Shape;260;p35"/>
          <p:cNvSpPr txBox="1"/>
          <p:nvPr/>
        </p:nvSpPr>
        <p:spPr>
          <a:xfrm>
            <a:off x="2001838" y="3282083"/>
            <a:ext cx="5699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2.5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2012950" y="1156421"/>
            <a:ext cx="825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-0.06</a:t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4746626" y="4417146"/>
            <a:ext cx="5999163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=  -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0.06×2.7 + 2.5×8.6 + 1.4×0.002  = 21.34 </a:t>
            </a:r>
            <a:endParaRPr i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5"/>
          <p:cNvSpPr txBox="1"/>
          <p:nvPr>
            <p:ph type="title"/>
          </p:nvPr>
        </p:nvSpPr>
        <p:spPr>
          <a:xfrm>
            <a:off x="230189" y="-1435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Networks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1688" y="850901"/>
            <a:ext cx="8596312" cy="1109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/>
          <p:nvPr/>
        </p:nvSpPr>
        <p:spPr>
          <a:xfrm>
            <a:off x="3749675" y="2671763"/>
            <a:ext cx="1055688" cy="1077912"/>
          </a:xfrm>
          <a:prstGeom prst="ellipse">
            <a:avLst/>
          </a:prstGeom>
          <a:solidFill>
            <a:srgbClr val="92D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5413" y="2759075"/>
            <a:ext cx="684212" cy="8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/>
          <p:nvPr/>
        </p:nvSpPr>
        <p:spPr>
          <a:xfrm>
            <a:off x="3860801" y="2759076"/>
            <a:ext cx="842963" cy="15716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5283201" y="2682876"/>
            <a:ext cx="1057275" cy="1076325"/>
          </a:xfrm>
          <a:prstGeom prst="ellipse">
            <a:avLst/>
          </a:prstGeom>
          <a:solidFill>
            <a:srgbClr val="92D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pic>
        <p:nvPicPr>
          <p:cNvPr id="273" name="Google Shape;27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938" y="2770188"/>
            <a:ext cx="685800" cy="88106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/>
          <p:nvPr/>
        </p:nvSpPr>
        <p:spPr>
          <a:xfrm>
            <a:off x="5394325" y="2871789"/>
            <a:ext cx="844550" cy="15557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6"/>
          <p:cNvSpPr/>
          <p:nvPr/>
        </p:nvSpPr>
        <p:spPr>
          <a:xfrm>
            <a:off x="6918326" y="2747964"/>
            <a:ext cx="1057275" cy="1076325"/>
          </a:xfrm>
          <a:prstGeom prst="ellipse">
            <a:avLst/>
          </a:prstGeom>
          <a:solidFill>
            <a:srgbClr val="92D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4063" y="2835276"/>
            <a:ext cx="685800" cy="88106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/>
          <p:nvPr/>
        </p:nvSpPr>
        <p:spPr>
          <a:xfrm>
            <a:off x="7026276" y="3078163"/>
            <a:ext cx="842963" cy="1571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8575676" y="2916238"/>
            <a:ext cx="1325563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 …</a:t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 rot="10800000">
            <a:off x="2330450" y="1778000"/>
            <a:ext cx="7570788" cy="985838"/>
          </a:xfrm>
          <a:prstGeom prst="triangle">
            <a:avLst>
              <a:gd fmla="val 75231" name="adj"/>
            </a:avLst>
          </a:prstGeom>
          <a:solidFill>
            <a:srgbClr val="FFC000">
              <a:alpha val="2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6"/>
          <p:cNvSpPr/>
          <p:nvPr/>
        </p:nvSpPr>
        <p:spPr>
          <a:xfrm rot="10800000">
            <a:off x="2279650" y="1757364"/>
            <a:ext cx="7570788" cy="985837"/>
          </a:xfrm>
          <a:prstGeom prst="triangle">
            <a:avLst>
              <a:gd fmla="val 52952" name="adj"/>
            </a:avLst>
          </a:prstGeom>
          <a:solidFill>
            <a:srgbClr val="FFC000">
              <a:alpha val="2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6"/>
          <p:cNvSpPr/>
          <p:nvPr/>
        </p:nvSpPr>
        <p:spPr>
          <a:xfrm rot="10800000">
            <a:off x="2259014" y="1778000"/>
            <a:ext cx="7570787" cy="985838"/>
          </a:xfrm>
          <a:prstGeom prst="triangle">
            <a:avLst>
              <a:gd fmla="val 31076" name="adj"/>
            </a:avLst>
          </a:prstGeom>
          <a:solidFill>
            <a:srgbClr val="FFC000">
              <a:alpha val="2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6"/>
          <p:cNvSpPr/>
          <p:nvPr/>
        </p:nvSpPr>
        <p:spPr>
          <a:xfrm rot="10800000">
            <a:off x="2270125" y="1768475"/>
            <a:ext cx="7569200" cy="984250"/>
          </a:xfrm>
          <a:prstGeom prst="triangle">
            <a:avLst>
              <a:gd fmla="val 7858" name="adj"/>
            </a:avLst>
          </a:prstGeom>
          <a:solidFill>
            <a:srgbClr val="FFC000">
              <a:alpha val="2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1858964" y="3027364"/>
            <a:ext cx="1654175" cy="585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lines 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 positions</a:t>
            </a: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4135439" y="4429126"/>
            <a:ext cx="1055687" cy="1077913"/>
          </a:xfrm>
          <a:prstGeom prst="ellipse">
            <a:avLst/>
          </a:prstGeom>
          <a:solidFill>
            <a:srgbClr val="92D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0700" y="4516438"/>
            <a:ext cx="685800" cy="8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/>
          <p:nvPr/>
        </p:nvSpPr>
        <p:spPr>
          <a:xfrm>
            <a:off x="4257676" y="4516438"/>
            <a:ext cx="842963" cy="1571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4267201" y="4659313"/>
            <a:ext cx="842963" cy="1571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6"/>
          <p:cNvSpPr/>
          <p:nvPr/>
        </p:nvSpPr>
        <p:spPr>
          <a:xfrm>
            <a:off x="4267201" y="4791076"/>
            <a:ext cx="842963" cy="15716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6"/>
          <p:cNvSpPr/>
          <p:nvPr/>
        </p:nvSpPr>
        <p:spPr>
          <a:xfrm>
            <a:off x="4267201" y="4913313"/>
            <a:ext cx="842963" cy="1571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4287838" y="5014913"/>
            <a:ext cx="842962" cy="1571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4257676" y="4668838"/>
            <a:ext cx="842963" cy="15716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6"/>
          <p:cNvSpPr/>
          <p:nvPr/>
        </p:nvSpPr>
        <p:spPr>
          <a:xfrm>
            <a:off x="4246563" y="5208589"/>
            <a:ext cx="842962" cy="15557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3" name="Google Shape;293;p36"/>
          <p:cNvCxnSpPr>
            <a:stCxn id="269" idx="4"/>
            <a:endCxn id="284" idx="0"/>
          </p:cNvCxnSpPr>
          <p:nvPr/>
        </p:nvCxnSpPr>
        <p:spPr>
          <a:xfrm>
            <a:off x="4277519" y="3749675"/>
            <a:ext cx="385800" cy="679500"/>
          </a:xfrm>
          <a:prstGeom prst="straightConnector1">
            <a:avLst/>
          </a:prstGeom>
          <a:noFill/>
          <a:ln cap="flat" cmpd="sng" w="38100">
            <a:solidFill>
              <a:srgbClr val="833C0B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94" name="Google Shape;294;p36"/>
          <p:cNvCxnSpPr>
            <a:stCxn id="272" idx="4"/>
          </p:cNvCxnSpPr>
          <p:nvPr/>
        </p:nvCxnSpPr>
        <p:spPr>
          <a:xfrm flipH="1">
            <a:off x="4816439" y="3759201"/>
            <a:ext cx="995400" cy="669900"/>
          </a:xfrm>
          <a:prstGeom prst="straightConnector1">
            <a:avLst/>
          </a:prstGeom>
          <a:noFill/>
          <a:ln cap="flat" cmpd="sng" w="38100">
            <a:solidFill>
              <a:srgbClr val="833C0B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95" name="Google Shape;295;p36"/>
          <p:cNvCxnSpPr/>
          <p:nvPr/>
        </p:nvCxnSpPr>
        <p:spPr>
          <a:xfrm flipH="1">
            <a:off x="5016501" y="3824289"/>
            <a:ext cx="2257425" cy="604837"/>
          </a:xfrm>
          <a:prstGeom prst="straightConnector1">
            <a:avLst/>
          </a:prstGeom>
          <a:noFill/>
          <a:ln cap="flat" cmpd="sng" w="38100">
            <a:solidFill>
              <a:srgbClr val="833C0B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96" name="Google Shape;296;p36"/>
          <p:cNvCxnSpPr>
            <a:endCxn id="286" idx="3"/>
          </p:cNvCxnSpPr>
          <p:nvPr/>
        </p:nvCxnSpPr>
        <p:spPr>
          <a:xfrm flipH="1">
            <a:off x="5100639" y="3612219"/>
            <a:ext cx="4572000" cy="982800"/>
          </a:xfrm>
          <a:prstGeom prst="straightConnector1">
            <a:avLst/>
          </a:prstGeom>
          <a:noFill/>
          <a:ln cap="flat" cmpd="sng" w="38100">
            <a:solidFill>
              <a:srgbClr val="833C0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97" name="Google Shape;297;p36"/>
          <p:cNvSpPr/>
          <p:nvPr/>
        </p:nvSpPr>
        <p:spPr>
          <a:xfrm>
            <a:off x="6083300" y="4413251"/>
            <a:ext cx="1055688" cy="1076325"/>
          </a:xfrm>
          <a:prstGeom prst="ellipse">
            <a:avLst/>
          </a:prstGeom>
          <a:solidFill>
            <a:srgbClr val="92D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8563" y="4500563"/>
            <a:ext cx="685800" cy="88106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/>
          <p:nvPr/>
        </p:nvSpPr>
        <p:spPr>
          <a:xfrm>
            <a:off x="6543675" y="4554539"/>
            <a:ext cx="120650" cy="803275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6"/>
          <p:cNvSpPr/>
          <p:nvPr/>
        </p:nvSpPr>
        <p:spPr>
          <a:xfrm>
            <a:off x="6707188" y="4584701"/>
            <a:ext cx="119062" cy="804863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6"/>
          <p:cNvSpPr/>
          <p:nvPr/>
        </p:nvSpPr>
        <p:spPr>
          <a:xfrm>
            <a:off x="7835900" y="4395789"/>
            <a:ext cx="1055688" cy="1076325"/>
          </a:xfrm>
          <a:prstGeom prst="ellipse">
            <a:avLst/>
          </a:prstGeom>
          <a:solidFill>
            <a:srgbClr val="92D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638" y="4483101"/>
            <a:ext cx="684212" cy="88106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/>
          <p:nvPr/>
        </p:nvSpPr>
        <p:spPr>
          <a:xfrm>
            <a:off x="8021638" y="4500563"/>
            <a:ext cx="430212" cy="430212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8299450" y="4457700"/>
            <a:ext cx="431800" cy="43180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6"/>
          <p:cNvSpPr/>
          <p:nvPr/>
        </p:nvSpPr>
        <p:spPr>
          <a:xfrm>
            <a:off x="8235950" y="4576763"/>
            <a:ext cx="431800" cy="430212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1647825" y="4410076"/>
            <a:ext cx="1911350" cy="107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level detetors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horizontal line,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“RHS vertical lune”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“upper loop”, etc…</a:t>
            </a:r>
            <a:endParaRPr/>
          </a:p>
        </p:txBody>
      </p:sp>
      <p:sp>
        <p:nvSpPr>
          <p:cNvPr id="307" name="Google Shape;307;p36"/>
          <p:cNvSpPr txBox="1"/>
          <p:nvPr/>
        </p:nvSpPr>
        <p:spPr>
          <a:xfrm>
            <a:off x="9237663" y="4664076"/>
            <a:ext cx="132715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 …</a:t>
            </a:r>
            <a:endParaRPr/>
          </a:p>
        </p:txBody>
      </p:sp>
      <p:sp>
        <p:nvSpPr>
          <p:cNvPr id="308" name="Google Shape;308;p36"/>
          <p:cNvSpPr/>
          <p:nvPr/>
        </p:nvSpPr>
        <p:spPr>
          <a:xfrm>
            <a:off x="6211546" y="5760394"/>
            <a:ext cx="31566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https://www.macs.hw.ac.uk/~dwcorne/Teaching/introdl.ppt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2209800" y="20161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Example</a:t>
            </a:r>
            <a:endParaRPr/>
          </a:p>
        </p:txBody>
      </p:sp>
      <p:pic>
        <p:nvPicPr>
          <p:cNvPr descr="Convolution_schematic.gif" id="315" name="Google Shape;3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1344613"/>
            <a:ext cx="66802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4368800" y="6013525"/>
            <a:ext cx="60960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https://stats.stackexchange.com/questions/199702/1d-convolution-in-neural-networks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2209800" y="20161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 Example</a:t>
            </a:r>
            <a:endParaRPr/>
          </a:p>
        </p:txBody>
      </p:sp>
      <p:pic>
        <p:nvPicPr>
          <p:cNvPr descr="giphy.gif" id="322" name="Google Shape;32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031" y="1779413"/>
            <a:ext cx="6449268" cy="365458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/>
          <p:nvPr/>
        </p:nvSpPr>
        <p:spPr>
          <a:xfrm>
            <a:off x="2876061" y="5434779"/>
            <a:ext cx="60960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https://stats.stackexchange.com/questions/199702/1d-convolution-in-neural-networks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2209800" y="14128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Example</a:t>
            </a:r>
            <a:endParaRPr/>
          </a:p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ooling_schematic.gif" id="331" name="Google Shape;3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9901" y="1284288"/>
            <a:ext cx="6659563" cy="38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/>
          <p:nvPr/>
        </p:nvSpPr>
        <p:spPr>
          <a:xfrm>
            <a:off x="4960753" y="5129585"/>
            <a:ext cx="249138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http://ufldl.stanford.edu/wiki/index.php/Pooling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0"/>
          <p:cNvSpPr txBox="1"/>
          <p:nvPr>
            <p:ph idx="1" type="body"/>
          </p:nvPr>
        </p:nvSpPr>
        <p:spPr>
          <a:xfrm>
            <a:off x="838200" y="1825625"/>
            <a:ext cx="44560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activation function that prevents some neurons from firing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computationally expensive than other activation functions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cdn-images-1.medium.com/max/800/0*vGJq0cIuvTB9dvf5." id="339" name="Google Shape;33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0603" y="2186775"/>
            <a:ext cx="4703197" cy="317579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/>
          <p:nvPr/>
        </p:nvSpPr>
        <p:spPr>
          <a:xfrm>
            <a:off x="6799385" y="5520789"/>
            <a:ext cx="6096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https://en.wikipedia.org/wiki/Rectifier_(neural_networks)#/media/File:Rectifier_and_softplus_functions.svg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Convolutional Neural Networks</a:t>
            </a:r>
            <a:endParaRPr/>
          </a:p>
        </p:txBody>
      </p:sp>
      <p:pic>
        <p:nvPicPr>
          <p:cNvPr descr="Image result for fully convolutional networks for semantic segmentation" id="346" name="Google Shape;346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0897" y="1690688"/>
            <a:ext cx="9070939" cy="462158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/>
          <p:nvPr/>
        </p:nvSpPr>
        <p:spPr>
          <a:xfrm>
            <a:off x="3290277" y="6196858"/>
            <a:ext cx="60960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https://medium.com/self-driving-cars/literature-review-fully-convolutional-networks-d0a11fe0a7aa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type="title"/>
          </p:nvPr>
        </p:nvSpPr>
        <p:spPr>
          <a:xfrm>
            <a:off x="2152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 Depth</a:t>
            </a:r>
            <a:endParaRPr/>
          </a:p>
        </p:txBody>
      </p:sp>
      <p:pic>
        <p:nvPicPr>
          <p:cNvPr descr="xxx.jpg" id="354" name="Google Shape;354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287" y="1494730"/>
            <a:ext cx="8037651" cy="452507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  <a:endParaRPr/>
          </a:p>
        </p:txBody>
      </p:sp>
      <p:sp>
        <p:nvSpPr>
          <p:cNvPr id="361" name="Google Shape;361;p4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Network</a:t>
            </a:r>
            <a:endParaRPr/>
          </a:p>
        </p:txBody>
      </p:sp>
      <p:pic>
        <p:nvPicPr>
          <p:cNvPr descr="Picture 1" id="367" name="Google Shape;367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035" y="1690688"/>
            <a:ext cx="7183464" cy="41457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volution_schematic.gif" id="368" name="Google Shape;36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9826" y="3177423"/>
            <a:ext cx="2453974" cy="179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Preparation of Data</a:t>
            </a:r>
            <a:endParaRPr/>
          </a:p>
        </p:txBody>
      </p:sp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838200" y="1825625"/>
            <a:ext cx="45559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inaccurate resolution labels found in pdb, we visually prune the dataset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hope to make this step automatic in the future using resmap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eneric placeholder image" id="375" name="Google Shape;37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3661" y="1597019"/>
            <a:ext cx="4430139" cy="443013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/>
          <p:nvPr/>
        </p:nvSpPr>
        <p:spPr>
          <a:xfrm>
            <a:off x="8744082" y="6176963"/>
            <a:ext cx="191911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http://resmap.sourceforge.net/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838200" y="43307"/>
            <a:ext cx="10515600" cy="11605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Image Training vs Patch Based Training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2943" y="977078"/>
            <a:ext cx="2115439" cy="546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9307" y="954030"/>
            <a:ext cx="2115191" cy="536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 txBox="1"/>
          <p:nvPr/>
        </p:nvSpPr>
        <p:spPr>
          <a:xfrm>
            <a:off x="2018814" y="1389613"/>
            <a:ext cx="58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&lt;1%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2048953" y="2763934"/>
            <a:ext cx="58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&lt;1%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2048953" y="4126566"/>
            <a:ext cx="58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6"/>
          <p:cNvSpPr txBox="1"/>
          <p:nvPr/>
        </p:nvSpPr>
        <p:spPr>
          <a:xfrm>
            <a:off x="2048953" y="5489198"/>
            <a:ext cx="58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6"/>
          <p:cNvSpPr/>
          <p:nvPr/>
        </p:nvSpPr>
        <p:spPr>
          <a:xfrm>
            <a:off x="1899501" y="6230119"/>
            <a:ext cx="26837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time per chain: 12.6s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6"/>
          <p:cNvSpPr/>
          <p:nvPr/>
        </p:nvSpPr>
        <p:spPr>
          <a:xfrm>
            <a:off x="5657556" y="1435779"/>
            <a:ext cx="11592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(48^3 and 32^3)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6"/>
          <p:cNvSpPr txBox="1"/>
          <p:nvPr/>
        </p:nvSpPr>
        <p:spPr>
          <a:xfrm>
            <a:off x="8134700" y="1389613"/>
            <a:ext cx="58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&lt;1%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6"/>
          <p:cNvSpPr txBox="1"/>
          <p:nvPr/>
        </p:nvSpPr>
        <p:spPr>
          <a:xfrm>
            <a:off x="8134700" y="2706331"/>
            <a:ext cx="58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&lt;1%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6"/>
          <p:cNvSpPr/>
          <p:nvPr/>
        </p:nvSpPr>
        <p:spPr>
          <a:xfrm>
            <a:off x="6312943" y="6228544"/>
            <a:ext cx="26837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time per chain: 7.4s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6"/>
          <p:cNvSpPr txBox="1"/>
          <p:nvPr/>
        </p:nvSpPr>
        <p:spPr>
          <a:xfrm>
            <a:off x="8134700" y="4094300"/>
            <a:ext cx="58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8134700" y="5422158"/>
            <a:ext cx="58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used – patch based</a:t>
            </a:r>
            <a:endParaRPr/>
          </a:p>
        </p:txBody>
      </p:sp>
      <p:pic>
        <p:nvPicPr>
          <p:cNvPr descr="C:\Users\dhaslam\Desktop\chop.png" id="400" name="Google Shape;4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569" y="2316997"/>
            <a:ext cx="8663552" cy="3568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Parameters</a:t>
            </a:r>
            <a:endParaRPr/>
          </a:p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1e-4 training rate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Adam optimizer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 dropout rate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571 chains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125 proteins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size 16 (Patch Based)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~50 epochs (Patch Based)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size 1 (Full Image)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~25 epochs (Full Image)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Discussion</a:t>
            </a:r>
            <a:endParaRPr/>
          </a:p>
        </p:txBody>
      </p:sp>
      <p:sp>
        <p:nvSpPr>
          <p:cNvPr id="412" name="Google Shape;412;p4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Simulated – Patch Based Training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" id="418" name="Google Shape;41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930" y="2655277"/>
            <a:ext cx="10656277" cy="247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Simulated – Patch Based Training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030" y="2138077"/>
            <a:ext cx="7636409" cy="3822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Proteins</a:t>
            </a:r>
            <a:endParaRPr/>
          </a:p>
        </p:txBody>
      </p:sp>
      <p:pic>
        <p:nvPicPr>
          <p:cNvPr descr="Image result for protein structure levels" id="110" name="Google Shape;11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033" y="365125"/>
            <a:ext cx="4826207" cy="614537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1038386" y="1782305"/>
            <a:ext cx="4308529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Proteins are large, complex molecules that play many critical roles in the body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for the structure, function, and regulation of the body’s tissues and organs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7205785" y="6379692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https://courses.lumenlearning.com/suny-wmopen-biology1/chapter/proteins/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– Patch Based Training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137" y="2875085"/>
            <a:ext cx="10858501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– Patch Based Training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813" y="1504059"/>
            <a:ext cx="4876373" cy="504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- Full Image Training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80" y="2401110"/>
            <a:ext cx="9672639" cy="205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– Full Image Training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3917" y="1291990"/>
            <a:ext cx="5482121" cy="51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533" y="1690687"/>
            <a:ext cx="5342512" cy="467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0221" y="1405529"/>
            <a:ext cx="5383579" cy="460917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– Full Image Training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" y="1690688"/>
            <a:ext cx="4576685" cy="4294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– Full Image Training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57"/>
          <p:cNvPicPr preferRelativeResize="0"/>
          <p:nvPr/>
        </p:nvPicPr>
        <p:blipFill rotWithShape="1">
          <a:blip r:embed="rId3">
            <a:alphaModFix/>
          </a:blip>
          <a:srcRect b="24552" l="14540" r="67786" t="16690"/>
          <a:stretch/>
        </p:blipFill>
        <p:spPr>
          <a:xfrm>
            <a:off x="6096000" y="1690688"/>
            <a:ext cx="4309242" cy="447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0494" y="1690688"/>
            <a:ext cx="4413803" cy="416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– Full Image Training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3242" y="3662611"/>
            <a:ext cx="6242220" cy="27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0078" y="1426832"/>
            <a:ext cx="6535972" cy="249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– Full Image Training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5093" y="1690688"/>
            <a:ext cx="5705610" cy="475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990965"/>
            <a:ext cx="4809317" cy="41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– Full Image Training 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676" y="1690688"/>
            <a:ext cx="4535013" cy="474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550" y="1690688"/>
            <a:ext cx="3787439" cy="4363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Comparisons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431" y="2019631"/>
            <a:ext cx="3635417" cy="311248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1"/>
          <p:cNvSpPr/>
          <p:nvPr/>
        </p:nvSpPr>
        <p:spPr>
          <a:xfrm>
            <a:off x="626944" y="5146522"/>
            <a:ext cx="30227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Method</a:t>
            </a:r>
            <a:endParaRPr b="0" sz="4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4416882" y="5158047"/>
            <a:ext cx="30227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SSETracer</a:t>
            </a:r>
            <a:endParaRPr b="0" sz="4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7871" y="2019631"/>
            <a:ext cx="4146734" cy="3287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5962" y="1869644"/>
            <a:ext cx="4111408" cy="358783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1"/>
          <p:cNvSpPr/>
          <p:nvPr/>
        </p:nvSpPr>
        <p:spPr>
          <a:xfrm>
            <a:off x="8220313" y="5158047"/>
            <a:ext cx="30227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Voltrac</a:t>
            </a:r>
            <a:endParaRPr b="0" sz="40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Secondary Structure Elements</a:t>
            </a:r>
            <a:endParaRPr/>
          </a:p>
        </p:txBody>
      </p:sp>
      <p:pic>
        <p:nvPicPr>
          <p:cNvPr id="118" name="Google Shape;118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325" y="2060575"/>
            <a:ext cx="4195763" cy="419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2306" y="2055813"/>
            <a:ext cx="4200525" cy="42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223493" y="1635617"/>
            <a:ext cx="4134118" cy="373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 Helix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5793346" y="1635617"/>
            <a:ext cx="4134118" cy="373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Beta Sheet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2454031" y="6148616"/>
            <a:ext cx="6096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http://curser.science.ru.nl/content-e/pub_NWI/Bioinformatics%20Summerschool%202006%20light%2003092006/documents/do_7457.htm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/>
          </a:p>
        </p:txBody>
      </p:sp>
      <p:sp>
        <p:nvSpPr>
          <p:cNvPr id="501" name="Google Shape;501;p6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patch based learning is very effective in a wide range of deep learning methods, it is not good in cases where geometry is skewed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an unbalanced dataset, we seem to be more accurate with helices than beta sheets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Plans</a:t>
            </a:r>
            <a:endParaRPr/>
          </a:p>
        </p:txBody>
      </p:sp>
      <p:sp>
        <p:nvSpPr>
          <p:cNvPr id="507" name="Google Shape;507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Adjustment of hyper parameters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of image changes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changes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Incorporating resmap info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 data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processing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Axis Comparison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\\cifs-ecs.cs.odu.edu\Grad\dhaslam\win_user_profile\Documents\Figure2.png" id="513" name="Google Shape;51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543" y="1756410"/>
            <a:ext cx="7998417" cy="426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Publications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Devin Haslam, Salim Sazzed, Willy Wriggers, Julio Kovcas, Junha Song, Manfred Auer, Jing He: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Pattern Recognition Tool for Medium-Resolution Cryo-EM Density Maps and Low-Resolution Cryo-ET Density Maps.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ISBRA 2018: 233-238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Devin Haslam, Mohammad Zubair, Desh Ranjan, Abhishek Biswas, Jing He: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in matching secondary structures in cryo-EM: An exploration.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BIBM 2016: 1714-1719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Devin Haslam, Tao Zeng, Rongjian Li, Jing He: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Studies Detecting Secondary Structures in Medium Resolution 3D Cryo-EM Images Using Deep Convolutional Neural Networks.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CSBW 2018.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525" name="Google Shape;525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Advisor – Dr. Jing He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Collaborators – Dr. Shuiwang Ji, Dr. Zeng Tao, Dr. Dong Si, Dr. Rongjian Li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Collaborators– Salim Sazzad, Brittany Hasty, Michael Poteat, Tim Baker, Peter Scheible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6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Cryo-EM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624254" y="1690688"/>
            <a:ext cx="5181600" cy="4679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Electrons are beamed at specimen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 is rotated in reference to electron beam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collected images are computationally combined to get a 3D density image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9593" y="365125"/>
            <a:ext cx="4667738" cy="603586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6096000" y="6377224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https://www.quantamagazine.org/supercool-protein-imaging-gets-the-nobel-prize-20171004/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Cryo-EM Advantages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Cryo-EM eliminates the need to crystallize biomolecules 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Cryo-EM can also visualize larger structures than NMR or crystallography can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Nobel Prize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5658" y="1523354"/>
            <a:ext cx="66675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477716" y="167178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2017 Nobel Prize in Chemistry has been awarded to Jacques Dubochet, Joachim Frank, Richard Henderson for their development of cryo-EM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5783385" y="6063832"/>
            <a:ext cx="6096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https://www.theguardian.com/science/2017/oct/04/what-is-cryo-electron-microscopy-the-chemistry-nobel-prize-winning-technique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Cryo-EM images cannot be resolved to atomic resolution.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medium resolution images, only secondary structures can be resolved.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Resolving secondary structures is an important step towards atomic resolution</a:t>
            </a:r>
            <a:endParaRPr/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 medium resolution map, we hope to model the secondary structures.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